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1pPr>
    <a:lvl2pPr marL="0" marR="0" indent="457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2pPr>
    <a:lvl3pPr marL="0" marR="0" indent="914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3pPr>
    <a:lvl4pPr marL="0" marR="0" indent="1371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4pPr>
    <a:lvl5pPr marL="0" marR="0" indent="18288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5pPr>
    <a:lvl6pPr marL="0" marR="0" indent="22860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6pPr>
    <a:lvl7pPr marL="0" marR="0" indent="2743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7pPr>
    <a:lvl8pPr marL="0" marR="0" indent="3200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8pPr>
    <a:lvl9pPr marL="0" marR="0" indent="3657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Regular"/>
        <a:ea typeface="Avenir Next Regular"/>
        <a:cs typeface="Avenir Next Regular"/>
        <a:sym typeface="Avenir N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Avenir Next Medium"/>
          <a:ea typeface="Avenir Next Medium"/>
          <a:cs typeface="Avenir Next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Regular"/>
          <a:ea typeface="Avenir Next Regular"/>
          <a:cs typeface="Avenir Next Regular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프레젠테이션 제목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2" name="저자 및 날짜"/>
          <p:cNvSpPr txBox="1"/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저자 및 날짜</a:t>
            </a:r>
          </a:p>
        </p:txBody>
      </p:sp>
      <p:sp>
        <p:nvSpPr>
          <p:cNvPr id="13" name="본문 첫 번째 줄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100" name="슬라이드 부제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10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의제 제목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109" name="의제 부제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의제 부제</a:t>
            </a:r>
          </a:p>
        </p:txBody>
      </p:sp>
      <p:sp>
        <p:nvSpPr>
          <p:cNvPr id="110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buClrTx/>
              <a:buSzTx/>
              <a:buNone/>
              <a:defRPr spc="-55" sz="5500"/>
            </a:lvl1pPr>
            <a:lvl2pPr marL="0" indent="457200" defTabSz="825500">
              <a:buClrTx/>
              <a:buSzTx/>
              <a:buNone/>
              <a:defRPr spc="-55" sz="5500"/>
            </a:lvl2pPr>
            <a:lvl3pPr marL="0" indent="914400" defTabSz="825500">
              <a:buClrTx/>
              <a:buSzTx/>
              <a:buNone/>
              <a:defRPr spc="-55" sz="5500"/>
            </a:lvl3pPr>
            <a:lvl4pPr marL="0" indent="1371600" defTabSz="825500">
              <a:buClrTx/>
              <a:buSzTx/>
              <a:buNone/>
              <a:defRPr spc="-55" sz="5500"/>
            </a:lvl4pPr>
            <a:lvl5pPr marL="0" indent="1828800" defTabSz="825500">
              <a:buClrTx/>
              <a:buSzTx/>
              <a:buNone/>
              <a:defRPr spc="-55" sz="5500"/>
            </a:lvl5pPr>
          </a:lstStyle>
          <a:p>
            <a:pPr/>
            <a:r>
              <a:t>의제 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본문 첫 번째 줄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본문 첫 번째 줄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b="1"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b="1"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b="1"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b="1"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b="1"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사실 정보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사실 정보</a:t>
            </a:r>
          </a:p>
        </p:txBody>
      </p:sp>
      <p:sp>
        <p:nvSpPr>
          <p:cNvPr id="12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속성"/>
          <p:cNvSpPr txBox="1"/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속성</a:t>
            </a:r>
          </a:p>
        </p:txBody>
      </p:sp>
      <p:sp>
        <p:nvSpPr>
          <p:cNvPr id="136" name="본문 첫 번째 줄…"/>
          <p:cNvSpPr txBox="1"/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b="1"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b="1"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b="1"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b="1"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b="1" spc="-168" sz="84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AvenirNext-DemiBold"/>
              </a:defRPr>
            </a:lvl5pPr>
          </a:lstStyle>
          <a:p>
            <a:pPr/>
            <a:r>
              <a:t>“멋진 인용구”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분홍색 배경 앞 해파리 두 마리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남색을 배경으로 서로 맞닿아있는 해파리 두 마리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파란색 배경 앞 해파리 두 마리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남색을 배경으로 서로 맞닿아있는 해파리 두 마리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남색을 배경으로 서로 맞닿아있는 해파리 두 마리"/>
          <p:cNvSpPr/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저자 및 날짜"/>
          <p:cNvSpPr txBox="1"/>
          <p:nvPr>
            <p:ph type="body" sz="quarter" idx="22" hasCustomPrompt="1"/>
          </p:nvPr>
        </p:nvSpPr>
        <p:spPr>
          <a:xfrm>
            <a:off x="1270000" y="12166600"/>
            <a:ext cx="21844000" cy="694055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3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저자 및 날짜</a:t>
            </a:r>
          </a:p>
        </p:txBody>
      </p:sp>
      <p:sp>
        <p:nvSpPr>
          <p:cNvPr id="23" name="프레젠테이션 제목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>
                <a:solidFill>
                  <a:srgbClr val="FFFFFF"/>
                </a:solidFill>
              </a:defRPr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4" name="본문 첫 번째 줄…"/>
          <p:cNvSpPr txBox="1"/>
          <p:nvPr>
            <p:ph type="body" sz="quarter" idx="1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파란색 배경 앞 해파리 두 마리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슬라이드 제목"/>
          <p:cNvSpPr txBox="1"/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슬라이드 제목</a:t>
            </a:r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슬라이드 부제"/>
          <p:cNvSpPr txBox="1"/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44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분홍색 배경 앞 해파리 두 마리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슬라이드 제목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슬라이드 제목</a:t>
            </a:r>
          </a:p>
        </p:txBody>
      </p:sp>
      <p:sp>
        <p:nvSpPr>
          <p:cNvPr id="62" name="본문 첫 번째 줄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슬라이드 부제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작은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슬라이드 제목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슬라이드 제목</a:t>
            </a:r>
          </a:p>
        </p:txBody>
      </p:sp>
      <p:sp>
        <p:nvSpPr>
          <p:cNvPr id="72" name="본문 첫 번째 줄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슬라이드 부제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큰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슬라이드 제목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슬라이드 제목</a:t>
            </a:r>
          </a:p>
        </p:txBody>
      </p:sp>
      <p:sp>
        <p:nvSpPr>
          <p:cNvPr id="82" name="본문 첫 번째 줄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슬라이드 부제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92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8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섹션 제목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섹션 제목</a:t>
            </a:r>
          </a:p>
        </p:txBody>
      </p:sp>
      <p:sp>
        <p:nvSpPr>
          <p:cNvPr id="9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/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슬라이드 제목</a:t>
            </a:r>
          </a:p>
        </p:txBody>
      </p:sp>
      <p:sp>
        <p:nvSpPr>
          <p:cNvPr id="3" name="본문 첫 번째 줄…"/>
          <p:cNvSpPr txBox="1"/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1966448" y="13065506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5500">
              <a:spcBef>
                <a:spcPts val="0"/>
              </a:spcBef>
              <a:defRPr sz="2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252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AvenirNext-D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원소 주기율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원소 주기율</a:t>
            </a:r>
          </a:p>
        </p:txBody>
      </p:sp>
      <p:sp>
        <p:nvSpPr>
          <p:cNvPr id="172" name="제작 시작일 24.03.05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제작 시작일 24.03.05</a:t>
            </a:r>
          </a:p>
        </p:txBody>
      </p:sp>
      <p:sp>
        <p:nvSpPr>
          <p:cNvPr id="173" name="1214 백선웅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1214 백선웅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Q⌘A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Q⌘A</a:t>
            </a:r>
          </a:p>
        </p:txBody>
      </p:sp>
      <p:sp>
        <p:nvSpPr>
          <p:cNvPr id="228" name="질문 부탁 드립니다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질문 부탁 드립니다.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push dir="d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THX"/>
          <p:cNvSpPr txBox="1"/>
          <p:nvPr>
            <p:ph type="body" idx="1"/>
          </p:nvPr>
        </p:nvSpPr>
        <p:spPr>
          <a:xfrm>
            <a:off x="2972279" y="676957"/>
            <a:ext cx="18439442" cy="12362086"/>
          </a:xfrm>
          <a:prstGeom prst="rect">
            <a:avLst/>
          </a:prstGeom>
        </p:spPr>
        <p:txBody>
          <a:bodyPr/>
          <a:lstStyle>
            <a:lvl1pPr defTabSz="1706837">
              <a:defRPr spc="-1400" sz="70000">
                <a:solidFill>
                  <a:srgbClr val="526BA1"/>
                </a:solidFill>
              </a:defRPr>
            </a:lvl1pPr>
          </a:lstStyle>
          <a:p>
            <a:pPr/>
            <a:r>
              <a:t>THX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목차"/>
          <p:cNvSpPr txBox="1"/>
          <p:nvPr>
            <p:ph type="title"/>
          </p:nvPr>
        </p:nvSpPr>
        <p:spPr>
          <a:xfrm>
            <a:off x="6877698" y="2409441"/>
            <a:ext cx="10680701" cy="1694468"/>
          </a:xfrm>
          <a:prstGeom prst="rect">
            <a:avLst/>
          </a:prstGeom>
        </p:spPr>
        <p:txBody>
          <a:bodyPr/>
          <a:lstStyle>
            <a:lvl1pPr defTabSz="2194505">
              <a:lnSpc>
                <a:spcPct val="90000"/>
              </a:lnSpc>
              <a:defRPr spc="-313" sz="10439">
                <a:gradFill flip="none" rotWithShape="1">
                  <a:gsLst>
                    <a:gs pos="0">
                      <a:srgbClr val="1E98FD"/>
                    </a:gs>
                    <a:gs pos="23132">
                      <a:srgbClr val="BA2FF9"/>
                    </a:gs>
                    <a:gs pos="26967">
                      <a:srgbClr val="A93AFA"/>
                    </a:gs>
                    <a:gs pos="28264">
                      <a:srgbClr val="9846FA"/>
                    </a:gs>
                    <a:gs pos="51413">
                      <a:srgbClr val="5B6FFC"/>
                    </a:gs>
                    <a:gs pos="73281">
                      <a:srgbClr val="AD38FA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176" name="1.원소의 주기율…"/>
          <p:cNvSpPr txBox="1"/>
          <p:nvPr>
            <p:ph type="body" sz="quarter" idx="1"/>
          </p:nvPr>
        </p:nvSpPr>
        <p:spPr>
          <a:xfrm>
            <a:off x="8150211" y="4929011"/>
            <a:ext cx="8135675" cy="6026682"/>
          </a:xfrm>
          <a:prstGeom prst="rect">
            <a:avLst/>
          </a:prstGeom>
          <a:effectLst>
            <a:reflection blurRad="0" stA="59011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0" indent="0" algn="ctr">
              <a:buClrTx/>
              <a:buSzTx/>
              <a:buNone/>
              <a:defRPr sz="69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pPr>
            <a:r>
              <a:t>1.원소의 주기율</a:t>
            </a:r>
          </a:p>
          <a:p>
            <a:pPr marL="0" indent="0" algn="ctr">
              <a:buClrTx/>
              <a:buSzTx/>
              <a:buNone/>
              <a:defRPr sz="69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pPr>
            <a:r>
              <a:t>2.원소 주기율표와 구조</a:t>
            </a:r>
          </a:p>
          <a:p>
            <a:pPr marL="0" indent="0" algn="ctr">
              <a:buClrTx/>
              <a:buSzTx/>
              <a:buNone/>
              <a:defRPr sz="69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pPr>
            <a:r>
              <a:t>3.개념 정리.</a:t>
            </a:r>
          </a:p>
        </p:txBody>
      </p:sp>
      <p:pic>
        <p:nvPicPr>
          <p:cNvPr id="177" name="주기율표22.png" descr="주기율표22.png"/>
          <p:cNvPicPr>
            <a:picLocks noChangeAspect="1"/>
          </p:cNvPicPr>
          <p:nvPr/>
        </p:nvPicPr>
        <p:blipFill>
          <a:blip r:embed="rId2">
            <a:extLst/>
          </a:blip>
          <a:srcRect l="0" t="0" r="46634" b="0"/>
          <a:stretch>
            <a:fillRect/>
          </a:stretch>
        </p:blipFill>
        <p:spPr>
          <a:xfrm>
            <a:off x="596688" y="2760306"/>
            <a:ext cx="7167520" cy="7118376"/>
          </a:xfrm>
          <a:prstGeom prst="rect">
            <a:avLst/>
          </a:prstGeom>
          <a:ln w="12700">
            <a:miter lim="400000"/>
          </a:ln>
          <a:effectLst>
            <a:reflection blurRad="0" stA="40000" stPos="0" endA="0" endPos="40000" dist="0" dir="5400000" fadeDir="5400000" sx="100000" sy="-100000" kx="0" ky="0" algn="bl" rotWithShape="0"/>
          </a:effectLst>
        </p:spPr>
      </p:pic>
      <p:pic>
        <p:nvPicPr>
          <p:cNvPr id="178" name="주기율표22.png" descr="주기율표22.png"/>
          <p:cNvPicPr>
            <a:picLocks noChangeAspect="1"/>
          </p:cNvPicPr>
          <p:nvPr/>
        </p:nvPicPr>
        <p:blipFill>
          <a:blip r:embed="rId2">
            <a:extLst/>
          </a:blip>
          <a:srcRect l="53288" t="0" r="0" b="0"/>
          <a:stretch>
            <a:fillRect/>
          </a:stretch>
        </p:blipFill>
        <p:spPr>
          <a:xfrm>
            <a:off x="16723403" y="2760306"/>
            <a:ext cx="6273836" cy="7118376"/>
          </a:xfrm>
          <a:prstGeom prst="rect">
            <a:avLst/>
          </a:prstGeom>
          <a:ln w="12700">
            <a:miter lim="400000"/>
          </a:ln>
          <a:effectLst>
            <a:reflection blurRad="0" stA="4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Y2meta.app - 2분만에 원소 주기율표 외울 수 있는 노래 [잡곡노래].mp4" descr="Y2meta.app - 2분만에 원소 주기율표 외울 수 있는 노래 [잡곡노래]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16195" y="290359"/>
            <a:ext cx="23351610" cy="131352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341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18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텍스트"/>
          <p:cNvSpPr txBox="1"/>
          <p:nvPr/>
        </p:nvSpPr>
        <p:spPr>
          <a:xfrm>
            <a:off x="455760" y="428123"/>
            <a:ext cx="1696213" cy="8255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sp>
        <p:nvSpPr>
          <p:cNvPr id="183" name="1. 원소의 주기율"/>
          <p:cNvSpPr txBox="1"/>
          <p:nvPr/>
        </p:nvSpPr>
        <p:spPr>
          <a:xfrm>
            <a:off x="351567" y="12947053"/>
            <a:ext cx="536248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1. 원소의 주기율</a:t>
            </a:r>
          </a:p>
        </p:txBody>
      </p:sp>
      <p:sp>
        <p:nvSpPr>
          <p:cNvPr id="184" name="원소들의 생성…"/>
          <p:cNvSpPr txBox="1"/>
          <p:nvPr/>
        </p:nvSpPr>
        <p:spPr>
          <a:xfrm>
            <a:off x="820434" y="789303"/>
            <a:ext cx="12687301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원소들의 생성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우주 초기 빅뱅 핵합성, 별 내부의 핵융합, 초신성 폭팔</a:t>
            </a:r>
          </a:p>
        </p:txBody>
      </p:sp>
      <p:sp>
        <p:nvSpPr>
          <p:cNvPr id="185" name="←우리가 다 알고 있음"/>
          <p:cNvSpPr txBox="1"/>
          <p:nvPr/>
        </p:nvSpPr>
        <p:spPr>
          <a:xfrm>
            <a:off x="13425417" y="1935807"/>
            <a:ext cx="5399533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←우리가 다 알고 있음</a:t>
            </a:r>
          </a:p>
        </p:txBody>
      </p:sp>
      <p:sp>
        <p:nvSpPr>
          <p:cNvPr id="186" name="BUT!"/>
          <p:cNvSpPr txBox="1"/>
          <p:nvPr/>
        </p:nvSpPr>
        <p:spPr>
          <a:xfrm>
            <a:off x="9161780" y="5073650"/>
            <a:ext cx="6060441" cy="356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BUT!</a:t>
            </a:r>
          </a:p>
        </p:txBody>
      </p:sp>
      <p:sp>
        <p:nvSpPr>
          <p:cNvPr id="187" name="물질 연구 초기의 과학자들은 원소의 종류를 많이 알지 못함 이후 여러종류의 실험을 통해…"/>
          <p:cNvSpPr txBox="1"/>
          <p:nvPr/>
        </p:nvSpPr>
        <p:spPr>
          <a:xfrm>
            <a:off x="825500" y="4026791"/>
            <a:ext cx="21078444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물질 연구 초기의 과학자들은 원소의 종류를 많이 알지 못함 이후 여러종류의 실험을 통해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원소들이 발견되었으며, 1860년대에 이르러는 </a:t>
            </a:r>
            <a:r>
              <a:rPr b="1">
                <a:gradFill flip="none" rotWithShape="1">
                  <a:gsLst>
                    <a:gs pos="0">
                      <a:schemeClr val="accent1">
                        <a:lumOff val="13575"/>
                      </a:schemeClr>
                    </a:gs>
                    <a:gs pos="100000">
                      <a:schemeClr val="accent6">
                        <a:satOff val="15236"/>
                        <a:lumOff val="17673"/>
                      </a:schemeClr>
                    </a:gs>
                  </a:gsLst>
                  <a:lin ang="3960000" scaled="0"/>
                </a:gradFill>
              </a:rPr>
              <a:t>60</a:t>
            </a:r>
            <a:r>
              <a:t>여종의 원소와 상대적인 질량이 알려짐</a:t>
            </a:r>
          </a:p>
        </p:txBody>
      </p:sp>
      <p:sp>
        <p:nvSpPr>
          <p:cNvPr id="188" name="알게 된 원소의 종류가 늘어나게 되자 과학자들은 성질이 비슷한 원소들을…"/>
          <p:cNvSpPr txBox="1"/>
          <p:nvPr/>
        </p:nvSpPr>
        <p:spPr>
          <a:xfrm>
            <a:off x="828597" y="6795431"/>
            <a:ext cx="18886933" cy="436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알게 된 원소의 종류가 늘어나게 되자 과학자들은 성질이 비슷한 원소들을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묶거나 특정 기준에 따라 배열하여 원소들 사이의 규칙성을 찾으려고 노력하였다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원소들을 배열하는 기준으로 가장 많이 사용되던 것은 원자의 상대적인 질량인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원자량이었다.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mph" nodeType="clickEffect" presetSubtype="0" presetID="6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1000" fill="hold"/>
                                        <p:tgtEl>
                                          <p:spTgt spid="186"/>
                                        </p:tgtEl>
                                      </p:cBhvr>
                                      <p:by x="50245" y="50245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path" nodeType="withEffect" presetSubtype="0" presetID="-1" grpId="5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403706 -0.248594" origin="layout" pathEditMode="relative">
                                      <p:cBhvr>
                                        <p:cTn id="21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6" grpId="3"/>
      <p:bldP build="whole" bldLvl="1" animBg="1" rev="0" advAuto="0" spid="186" grpId="4"/>
      <p:bldP build="whole" bldLvl="1" animBg="1" rev="0" advAuto="0" spid="185" grpId="2"/>
      <p:bldP build="whole" bldLvl="1" animBg="1" rev="0" advAuto="0" spid="184" grpId="1"/>
      <p:bldP build="whole" bldLvl="1" animBg="1" rev="0" advAuto="0" spid="187" grpId="6"/>
      <p:bldP build="whole" bldLvl="1" animBg="1" rev="0" advAuto="0" spid="188" grpId="7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멘델레예프.jpeg" descr="멘델레예프.jpeg"/>
          <p:cNvPicPr>
            <a:picLocks noChangeAspect="1"/>
          </p:cNvPicPr>
          <p:nvPr/>
        </p:nvPicPr>
        <p:blipFill>
          <a:blip r:embed="rId2">
            <a:extLst/>
          </a:blip>
          <a:srcRect l="1" t="5576" r="0" b="0"/>
          <a:stretch>
            <a:fillRect/>
          </a:stretch>
        </p:blipFill>
        <p:spPr>
          <a:xfrm>
            <a:off x="7185583" y="764903"/>
            <a:ext cx="10013018" cy="129509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589" fill="norm" stroke="1" extrusionOk="0">
                <a:moveTo>
                  <a:pt x="10607" y="3"/>
                </a:moveTo>
                <a:cubicBezTo>
                  <a:pt x="10539" y="8"/>
                  <a:pt x="10487" y="18"/>
                  <a:pt x="10453" y="32"/>
                </a:cubicBezTo>
                <a:cubicBezTo>
                  <a:pt x="10342" y="78"/>
                  <a:pt x="10099" y="116"/>
                  <a:pt x="9913" y="116"/>
                </a:cubicBezTo>
                <a:cubicBezTo>
                  <a:pt x="9727" y="116"/>
                  <a:pt x="9543" y="156"/>
                  <a:pt x="9503" y="205"/>
                </a:cubicBezTo>
                <a:cubicBezTo>
                  <a:pt x="9464" y="254"/>
                  <a:pt x="9209" y="376"/>
                  <a:pt x="8937" y="474"/>
                </a:cubicBezTo>
                <a:cubicBezTo>
                  <a:pt x="8375" y="679"/>
                  <a:pt x="7649" y="1254"/>
                  <a:pt x="7649" y="1495"/>
                </a:cubicBezTo>
                <a:cubicBezTo>
                  <a:pt x="7649" y="1584"/>
                  <a:pt x="7560" y="1750"/>
                  <a:pt x="7452" y="1864"/>
                </a:cubicBezTo>
                <a:cubicBezTo>
                  <a:pt x="7160" y="2172"/>
                  <a:pt x="6901" y="2565"/>
                  <a:pt x="6824" y="2818"/>
                </a:cubicBezTo>
                <a:cubicBezTo>
                  <a:pt x="6786" y="2941"/>
                  <a:pt x="6576" y="3215"/>
                  <a:pt x="6359" y="3426"/>
                </a:cubicBezTo>
                <a:cubicBezTo>
                  <a:pt x="6141" y="3638"/>
                  <a:pt x="5963" y="3847"/>
                  <a:pt x="5963" y="3891"/>
                </a:cubicBezTo>
                <a:cubicBezTo>
                  <a:pt x="5962" y="3935"/>
                  <a:pt x="5882" y="4038"/>
                  <a:pt x="5785" y="4122"/>
                </a:cubicBezTo>
                <a:cubicBezTo>
                  <a:pt x="5687" y="4205"/>
                  <a:pt x="5595" y="4338"/>
                  <a:pt x="5580" y="4418"/>
                </a:cubicBezTo>
                <a:cubicBezTo>
                  <a:pt x="5565" y="4498"/>
                  <a:pt x="5500" y="4590"/>
                  <a:pt x="5436" y="4622"/>
                </a:cubicBezTo>
                <a:cubicBezTo>
                  <a:pt x="5169" y="4756"/>
                  <a:pt x="4830" y="5699"/>
                  <a:pt x="4862" y="6221"/>
                </a:cubicBezTo>
                <a:cubicBezTo>
                  <a:pt x="4885" y="6613"/>
                  <a:pt x="4851" y="6761"/>
                  <a:pt x="4724" y="6816"/>
                </a:cubicBezTo>
                <a:cubicBezTo>
                  <a:pt x="4205" y="7040"/>
                  <a:pt x="2482" y="7621"/>
                  <a:pt x="2193" y="7669"/>
                </a:cubicBezTo>
                <a:cubicBezTo>
                  <a:pt x="1770" y="7740"/>
                  <a:pt x="1361" y="8331"/>
                  <a:pt x="1355" y="8880"/>
                </a:cubicBezTo>
                <a:cubicBezTo>
                  <a:pt x="1352" y="9087"/>
                  <a:pt x="1295" y="9334"/>
                  <a:pt x="1229" y="9430"/>
                </a:cubicBezTo>
                <a:cubicBezTo>
                  <a:pt x="983" y="9786"/>
                  <a:pt x="394" y="11654"/>
                  <a:pt x="281" y="12439"/>
                </a:cubicBezTo>
                <a:cubicBezTo>
                  <a:pt x="238" y="12738"/>
                  <a:pt x="157" y="13005"/>
                  <a:pt x="101" y="13031"/>
                </a:cubicBezTo>
                <a:cubicBezTo>
                  <a:pt x="31" y="13065"/>
                  <a:pt x="-2" y="13938"/>
                  <a:pt x="0" y="14810"/>
                </a:cubicBezTo>
                <a:cubicBezTo>
                  <a:pt x="3" y="15683"/>
                  <a:pt x="40" y="16556"/>
                  <a:pt x="111" y="16589"/>
                </a:cubicBezTo>
                <a:cubicBezTo>
                  <a:pt x="172" y="16618"/>
                  <a:pt x="341" y="16836"/>
                  <a:pt x="487" y="17072"/>
                </a:cubicBezTo>
                <a:cubicBezTo>
                  <a:pt x="745" y="17488"/>
                  <a:pt x="746" y="17505"/>
                  <a:pt x="545" y="17646"/>
                </a:cubicBezTo>
                <a:cubicBezTo>
                  <a:pt x="325" y="17800"/>
                  <a:pt x="269" y="18241"/>
                  <a:pt x="443" y="18454"/>
                </a:cubicBezTo>
                <a:cubicBezTo>
                  <a:pt x="510" y="18535"/>
                  <a:pt x="489" y="18641"/>
                  <a:pt x="385" y="18756"/>
                </a:cubicBezTo>
                <a:cubicBezTo>
                  <a:pt x="208" y="18951"/>
                  <a:pt x="177" y="19309"/>
                  <a:pt x="320" y="19484"/>
                </a:cubicBezTo>
                <a:cubicBezTo>
                  <a:pt x="371" y="19546"/>
                  <a:pt x="560" y="19627"/>
                  <a:pt x="740" y="19664"/>
                </a:cubicBezTo>
                <a:cubicBezTo>
                  <a:pt x="1052" y="19729"/>
                  <a:pt x="1068" y="19756"/>
                  <a:pt x="1078" y="20237"/>
                </a:cubicBezTo>
                <a:cubicBezTo>
                  <a:pt x="1084" y="20514"/>
                  <a:pt x="1027" y="20881"/>
                  <a:pt x="950" y="21052"/>
                </a:cubicBezTo>
                <a:cubicBezTo>
                  <a:pt x="874" y="21224"/>
                  <a:pt x="837" y="21415"/>
                  <a:pt x="867" y="21477"/>
                </a:cubicBezTo>
                <a:cubicBezTo>
                  <a:pt x="913" y="21568"/>
                  <a:pt x="2894" y="21589"/>
                  <a:pt x="11261" y="21589"/>
                </a:cubicBezTo>
                <a:lnTo>
                  <a:pt x="21598" y="21589"/>
                </a:lnTo>
                <a:lnTo>
                  <a:pt x="21598" y="17421"/>
                </a:lnTo>
                <a:cubicBezTo>
                  <a:pt x="21598" y="15082"/>
                  <a:pt x="21554" y="13232"/>
                  <a:pt x="21498" y="13205"/>
                </a:cubicBezTo>
                <a:cubicBezTo>
                  <a:pt x="21443" y="13179"/>
                  <a:pt x="21365" y="13050"/>
                  <a:pt x="21325" y="12918"/>
                </a:cubicBezTo>
                <a:cubicBezTo>
                  <a:pt x="21285" y="12786"/>
                  <a:pt x="20954" y="12072"/>
                  <a:pt x="20589" y="11330"/>
                </a:cubicBezTo>
                <a:cubicBezTo>
                  <a:pt x="20224" y="10589"/>
                  <a:pt x="19818" y="9655"/>
                  <a:pt x="19686" y="9255"/>
                </a:cubicBezTo>
                <a:cubicBezTo>
                  <a:pt x="19403" y="8390"/>
                  <a:pt x="19045" y="7767"/>
                  <a:pt x="18796" y="7707"/>
                </a:cubicBezTo>
                <a:cubicBezTo>
                  <a:pt x="18697" y="7684"/>
                  <a:pt x="18186" y="7515"/>
                  <a:pt x="17660" y="7332"/>
                </a:cubicBezTo>
                <a:cubicBezTo>
                  <a:pt x="17134" y="7149"/>
                  <a:pt x="16451" y="6936"/>
                  <a:pt x="16142" y="6859"/>
                </a:cubicBezTo>
                <a:cubicBezTo>
                  <a:pt x="15832" y="6782"/>
                  <a:pt x="15464" y="6650"/>
                  <a:pt x="15324" y="6567"/>
                </a:cubicBezTo>
                <a:cubicBezTo>
                  <a:pt x="15079" y="6421"/>
                  <a:pt x="15076" y="6399"/>
                  <a:pt x="15227" y="6026"/>
                </a:cubicBezTo>
                <a:cubicBezTo>
                  <a:pt x="15818" y="4570"/>
                  <a:pt x="15855" y="4378"/>
                  <a:pt x="15578" y="4200"/>
                </a:cubicBezTo>
                <a:cubicBezTo>
                  <a:pt x="15485" y="4140"/>
                  <a:pt x="15418" y="4048"/>
                  <a:pt x="15430" y="3995"/>
                </a:cubicBezTo>
                <a:cubicBezTo>
                  <a:pt x="15442" y="3941"/>
                  <a:pt x="15364" y="3741"/>
                  <a:pt x="15256" y="3549"/>
                </a:cubicBezTo>
                <a:cubicBezTo>
                  <a:pt x="15148" y="3358"/>
                  <a:pt x="14989" y="2971"/>
                  <a:pt x="14904" y="2689"/>
                </a:cubicBezTo>
                <a:cubicBezTo>
                  <a:pt x="14818" y="2407"/>
                  <a:pt x="14694" y="2136"/>
                  <a:pt x="14629" y="2085"/>
                </a:cubicBezTo>
                <a:cubicBezTo>
                  <a:pt x="14564" y="2035"/>
                  <a:pt x="14511" y="1923"/>
                  <a:pt x="14511" y="1837"/>
                </a:cubicBezTo>
                <a:cubicBezTo>
                  <a:pt x="14511" y="1751"/>
                  <a:pt x="14448" y="1690"/>
                  <a:pt x="14371" y="1702"/>
                </a:cubicBezTo>
                <a:cubicBezTo>
                  <a:pt x="14293" y="1714"/>
                  <a:pt x="14245" y="1670"/>
                  <a:pt x="14263" y="1604"/>
                </a:cubicBezTo>
                <a:cubicBezTo>
                  <a:pt x="14281" y="1539"/>
                  <a:pt x="14223" y="1421"/>
                  <a:pt x="14135" y="1344"/>
                </a:cubicBezTo>
                <a:cubicBezTo>
                  <a:pt x="14047" y="1266"/>
                  <a:pt x="13942" y="1124"/>
                  <a:pt x="13901" y="1029"/>
                </a:cubicBezTo>
                <a:cubicBezTo>
                  <a:pt x="13861" y="933"/>
                  <a:pt x="13589" y="713"/>
                  <a:pt x="13297" y="540"/>
                </a:cubicBezTo>
                <a:cubicBezTo>
                  <a:pt x="12849" y="275"/>
                  <a:pt x="12604" y="205"/>
                  <a:pt x="11712" y="87"/>
                </a:cubicBezTo>
                <a:cubicBezTo>
                  <a:pt x="11180" y="17"/>
                  <a:pt x="10814" y="-11"/>
                  <a:pt x="10607" y="3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91" name="드미트리…"/>
          <p:cNvSpPr txBox="1"/>
          <p:nvPr/>
        </p:nvSpPr>
        <p:spPr>
          <a:xfrm>
            <a:off x="762000" y="2851150"/>
            <a:ext cx="12181781" cy="8013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20000">
                <a:solidFill>
                  <a:srgbClr val="FFFFFF"/>
                </a:solidFill>
                <a:latin typeface="나눔명조"/>
                <a:ea typeface="나눔명조"/>
                <a:cs typeface="나눔명조"/>
                <a:sym typeface="나눔명조"/>
              </a:defRPr>
            </a:pPr>
            <a:r>
              <a:t>드미트리</a:t>
            </a:r>
          </a:p>
          <a:p>
            <a:pPr>
              <a:defRPr b="1" sz="20000">
                <a:solidFill>
                  <a:srgbClr val="FFFFFF"/>
                </a:solidFill>
                <a:latin typeface="나눔명조"/>
                <a:ea typeface="나눔명조"/>
                <a:cs typeface="나눔명조"/>
                <a:sym typeface="나눔명조"/>
              </a:defRPr>
            </a:pPr>
            <a:r>
              <a:t>멘델레예프</a:t>
            </a:r>
          </a:p>
          <a:p>
            <a:pPr>
              <a:defRPr b="1" sz="4500">
                <a:solidFill>
                  <a:srgbClr val="0039A6"/>
                </a:solidFill>
              </a:defRPr>
            </a:pPr>
            <a:r>
              <a:t>주기율표를 처음으로 제안하다</a:t>
            </a:r>
          </a:p>
          <a:p>
            <a:pPr>
              <a:defRPr sz="3000">
                <a:solidFill>
                  <a:srgbClr val="D52B1E"/>
                </a:solidFill>
                <a:latin typeface="궁서체 일반체"/>
                <a:ea typeface="궁서체 일반체"/>
                <a:cs typeface="궁서체 일반체"/>
                <a:sym typeface="궁서체 일반체"/>
              </a:defRPr>
            </a:pPr>
            <a:r>
              <a:t>1834 ~ 1907</a:t>
            </a:r>
          </a:p>
        </p:txBody>
      </p:sp>
      <p:sp>
        <p:nvSpPr>
          <p:cNvPr id="192" name="원자량 순서로 원소들을 배열하던 중 성질이 비슷한 원소들이…"/>
          <p:cNvSpPr txBox="1"/>
          <p:nvPr/>
        </p:nvSpPr>
        <p:spPr>
          <a:xfrm>
            <a:off x="762000" y="6141741"/>
            <a:ext cx="14363700" cy="551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원자량 순서로 원소들을 배열하던 중 성질이 비슷한 원소들이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일정한 간격을 두고 주기적으로 나타나는 현상을 발견함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그는 이현상을 </a:t>
            </a:r>
            <a:r>
              <a:rPr b="1">
                <a:gradFill flip="none" rotWithShape="1">
                  <a:gsLst>
                    <a:gs pos="0">
                      <a:schemeClr val="accent6">
                        <a:satOff val="15236"/>
                        <a:lumOff val="17673"/>
                      </a:schemeClr>
                    </a:gs>
                    <a:gs pos="100000">
                      <a:schemeClr val="accent1">
                        <a:lumOff val="13575"/>
                      </a:schemeClr>
                    </a:gs>
                  </a:gsLst>
                  <a:lin ang="3960000" scaled="0"/>
                </a:gradFill>
              </a:rPr>
              <a:t>주기율</a:t>
            </a:r>
            <a:r>
              <a:t>이라고 함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주기율이 잘 드러나도록 원소들을 배열하여 만든 </a:t>
            </a:r>
            <a:r>
              <a:rPr b="1">
                <a:gradFill flip="none" rotWithShape="1">
                  <a:gsLst>
                    <a:gs pos="0">
                      <a:schemeClr val="accent6">
                        <a:satOff val="15236"/>
                        <a:lumOff val="17673"/>
                      </a:schemeClr>
                    </a:gs>
                    <a:gs pos="100000">
                      <a:schemeClr val="accent1">
                        <a:lumOff val="13575"/>
                      </a:schemeClr>
                    </a:gs>
                  </a:gsLst>
                  <a:lin ang="3960000" scaled="0"/>
                </a:gradFill>
              </a:rPr>
              <a:t>주기율표</a:t>
            </a:r>
            <a:r>
              <a:t>를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발표 함</a:t>
            </a:r>
          </a:p>
        </p:txBody>
      </p:sp>
      <p:sp>
        <p:nvSpPr>
          <p:cNvPr id="193" name="1. 원소의 주기율"/>
          <p:cNvSpPr txBox="1"/>
          <p:nvPr/>
        </p:nvSpPr>
        <p:spPr>
          <a:xfrm>
            <a:off x="351567" y="12947053"/>
            <a:ext cx="536248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1. 원소의 주기율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clickEffect" presetSubtype="0" presetID="6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190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310137 0.000000" origin="layout" pathEditMode="relative">
                                      <p:cBhvr>
                                        <p:cTn id="9" dur="10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mph" nodeType="clickEffect" presetSubtype="0" presetID="6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7" dur="1000" fill="hold"/>
                                        <p:tgtEl>
                                          <p:spTgt spid="191"/>
                                        </p:tgtEl>
                                      </p:cBhvr>
                                      <p:by x="67614" y="67614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path" nodeType="withEffect" presetSubtype="0" presetID="-1" grpId="5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80897 -0.265442" origin="layout" pathEditMode="relative">
                                      <p:cBhvr>
                                        <p:cTn id="20" dur="10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1" grpId="4"/>
      <p:bldP build="whole" bldLvl="1" animBg="1" rev="0" advAuto="0" spid="191" grpId="3"/>
      <p:bldP build="whole" bldLvl="1" animBg="1" rev="0" advAuto="0" spid="192" grpId="6"/>
      <p:bldP build="whole" bldLvl="1" animBg="1" rev="0" advAuto="0" spid="19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멘델레예프.jpeg" descr="멘델레예프.jpeg"/>
          <p:cNvPicPr>
            <a:picLocks noChangeAspect="1"/>
          </p:cNvPicPr>
          <p:nvPr/>
        </p:nvPicPr>
        <p:blipFill>
          <a:blip r:embed="rId2">
            <a:extLst/>
          </a:blip>
          <a:srcRect l="1" t="5577" r="0" b="0"/>
          <a:stretch>
            <a:fillRect/>
          </a:stretch>
        </p:blipFill>
        <p:spPr>
          <a:xfrm>
            <a:off x="16001960" y="2387564"/>
            <a:ext cx="7505741" cy="97079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589" fill="norm" stroke="1" extrusionOk="0">
                <a:moveTo>
                  <a:pt x="10608" y="3"/>
                </a:moveTo>
                <a:cubicBezTo>
                  <a:pt x="10540" y="8"/>
                  <a:pt x="10487" y="17"/>
                  <a:pt x="10453" y="32"/>
                </a:cubicBezTo>
                <a:cubicBezTo>
                  <a:pt x="10342" y="78"/>
                  <a:pt x="10099" y="115"/>
                  <a:pt x="9913" y="115"/>
                </a:cubicBezTo>
                <a:cubicBezTo>
                  <a:pt x="9727" y="115"/>
                  <a:pt x="9542" y="156"/>
                  <a:pt x="9503" y="205"/>
                </a:cubicBezTo>
                <a:cubicBezTo>
                  <a:pt x="9464" y="255"/>
                  <a:pt x="9209" y="376"/>
                  <a:pt x="8938" y="475"/>
                </a:cubicBezTo>
                <a:cubicBezTo>
                  <a:pt x="8375" y="679"/>
                  <a:pt x="7649" y="1253"/>
                  <a:pt x="7649" y="1495"/>
                </a:cubicBezTo>
                <a:cubicBezTo>
                  <a:pt x="7649" y="1584"/>
                  <a:pt x="7560" y="1750"/>
                  <a:pt x="7452" y="1864"/>
                </a:cubicBezTo>
                <a:cubicBezTo>
                  <a:pt x="7159" y="2172"/>
                  <a:pt x="6902" y="2564"/>
                  <a:pt x="6824" y="2817"/>
                </a:cubicBezTo>
                <a:cubicBezTo>
                  <a:pt x="6786" y="2940"/>
                  <a:pt x="6576" y="3215"/>
                  <a:pt x="6359" y="3426"/>
                </a:cubicBezTo>
                <a:cubicBezTo>
                  <a:pt x="6142" y="3637"/>
                  <a:pt x="5963" y="3846"/>
                  <a:pt x="5963" y="3890"/>
                </a:cubicBezTo>
                <a:cubicBezTo>
                  <a:pt x="5962" y="3934"/>
                  <a:pt x="5882" y="4038"/>
                  <a:pt x="5785" y="4121"/>
                </a:cubicBezTo>
                <a:cubicBezTo>
                  <a:pt x="5687" y="4205"/>
                  <a:pt x="5595" y="4338"/>
                  <a:pt x="5580" y="4418"/>
                </a:cubicBezTo>
                <a:cubicBezTo>
                  <a:pt x="5565" y="4498"/>
                  <a:pt x="5500" y="4589"/>
                  <a:pt x="5436" y="4621"/>
                </a:cubicBezTo>
                <a:cubicBezTo>
                  <a:pt x="5169" y="4755"/>
                  <a:pt x="4830" y="5699"/>
                  <a:pt x="4862" y="6221"/>
                </a:cubicBezTo>
                <a:cubicBezTo>
                  <a:pt x="4885" y="6613"/>
                  <a:pt x="4852" y="6760"/>
                  <a:pt x="4725" y="6815"/>
                </a:cubicBezTo>
                <a:cubicBezTo>
                  <a:pt x="4206" y="7039"/>
                  <a:pt x="2481" y="7621"/>
                  <a:pt x="2193" y="7670"/>
                </a:cubicBezTo>
                <a:cubicBezTo>
                  <a:pt x="1770" y="7740"/>
                  <a:pt x="1362" y="8331"/>
                  <a:pt x="1355" y="8880"/>
                </a:cubicBezTo>
                <a:cubicBezTo>
                  <a:pt x="1352" y="9087"/>
                  <a:pt x="1296" y="9334"/>
                  <a:pt x="1229" y="9430"/>
                </a:cubicBezTo>
                <a:cubicBezTo>
                  <a:pt x="983" y="9786"/>
                  <a:pt x="394" y="11654"/>
                  <a:pt x="281" y="12439"/>
                </a:cubicBezTo>
                <a:cubicBezTo>
                  <a:pt x="238" y="12738"/>
                  <a:pt x="157" y="13005"/>
                  <a:pt x="101" y="13031"/>
                </a:cubicBezTo>
                <a:cubicBezTo>
                  <a:pt x="31" y="13065"/>
                  <a:pt x="-2" y="13937"/>
                  <a:pt x="0" y="14810"/>
                </a:cubicBezTo>
                <a:cubicBezTo>
                  <a:pt x="3" y="15683"/>
                  <a:pt x="41" y="16555"/>
                  <a:pt x="111" y="16589"/>
                </a:cubicBezTo>
                <a:cubicBezTo>
                  <a:pt x="172" y="16618"/>
                  <a:pt x="341" y="16835"/>
                  <a:pt x="487" y="17071"/>
                </a:cubicBezTo>
                <a:cubicBezTo>
                  <a:pt x="744" y="17487"/>
                  <a:pt x="746" y="17505"/>
                  <a:pt x="545" y="17646"/>
                </a:cubicBezTo>
                <a:cubicBezTo>
                  <a:pt x="325" y="17799"/>
                  <a:pt x="269" y="18242"/>
                  <a:pt x="443" y="18454"/>
                </a:cubicBezTo>
                <a:cubicBezTo>
                  <a:pt x="510" y="18535"/>
                  <a:pt x="490" y="18641"/>
                  <a:pt x="385" y="18756"/>
                </a:cubicBezTo>
                <a:cubicBezTo>
                  <a:pt x="209" y="18951"/>
                  <a:pt x="176" y="19310"/>
                  <a:pt x="320" y="19485"/>
                </a:cubicBezTo>
                <a:cubicBezTo>
                  <a:pt x="371" y="19547"/>
                  <a:pt x="560" y="19628"/>
                  <a:pt x="740" y="19665"/>
                </a:cubicBezTo>
                <a:cubicBezTo>
                  <a:pt x="1053" y="19729"/>
                  <a:pt x="1068" y="19756"/>
                  <a:pt x="1078" y="20237"/>
                </a:cubicBezTo>
                <a:cubicBezTo>
                  <a:pt x="1084" y="20514"/>
                  <a:pt x="1027" y="20881"/>
                  <a:pt x="950" y="21052"/>
                </a:cubicBezTo>
                <a:cubicBezTo>
                  <a:pt x="874" y="21224"/>
                  <a:pt x="837" y="21414"/>
                  <a:pt x="868" y="21476"/>
                </a:cubicBezTo>
                <a:cubicBezTo>
                  <a:pt x="914" y="21567"/>
                  <a:pt x="2894" y="21589"/>
                  <a:pt x="11261" y="21589"/>
                </a:cubicBezTo>
                <a:lnTo>
                  <a:pt x="21598" y="21589"/>
                </a:lnTo>
                <a:lnTo>
                  <a:pt x="21598" y="17421"/>
                </a:lnTo>
                <a:cubicBezTo>
                  <a:pt x="21598" y="15083"/>
                  <a:pt x="21554" y="13232"/>
                  <a:pt x="21498" y="13205"/>
                </a:cubicBezTo>
                <a:cubicBezTo>
                  <a:pt x="21442" y="13179"/>
                  <a:pt x="21365" y="13049"/>
                  <a:pt x="21325" y="12917"/>
                </a:cubicBezTo>
                <a:cubicBezTo>
                  <a:pt x="21285" y="12786"/>
                  <a:pt x="20955" y="12072"/>
                  <a:pt x="20590" y="11331"/>
                </a:cubicBezTo>
                <a:cubicBezTo>
                  <a:pt x="20225" y="10589"/>
                  <a:pt x="19819" y="9655"/>
                  <a:pt x="19687" y="9255"/>
                </a:cubicBezTo>
                <a:cubicBezTo>
                  <a:pt x="19404" y="8390"/>
                  <a:pt x="19045" y="7767"/>
                  <a:pt x="18797" y="7707"/>
                </a:cubicBezTo>
                <a:cubicBezTo>
                  <a:pt x="18698" y="7684"/>
                  <a:pt x="18186" y="7515"/>
                  <a:pt x="17660" y="7331"/>
                </a:cubicBezTo>
                <a:cubicBezTo>
                  <a:pt x="17134" y="7148"/>
                  <a:pt x="16452" y="6936"/>
                  <a:pt x="16143" y="6859"/>
                </a:cubicBezTo>
                <a:cubicBezTo>
                  <a:pt x="15833" y="6782"/>
                  <a:pt x="15465" y="6651"/>
                  <a:pt x="15325" y="6567"/>
                </a:cubicBezTo>
                <a:cubicBezTo>
                  <a:pt x="15080" y="6422"/>
                  <a:pt x="15076" y="6399"/>
                  <a:pt x="15228" y="6025"/>
                </a:cubicBezTo>
                <a:cubicBezTo>
                  <a:pt x="15819" y="4569"/>
                  <a:pt x="15855" y="4379"/>
                  <a:pt x="15578" y="4201"/>
                </a:cubicBezTo>
                <a:cubicBezTo>
                  <a:pt x="15485" y="4141"/>
                  <a:pt x="15418" y="4048"/>
                  <a:pt x="15430" y="3994"/>
                </a:cubicBezTo>
                <a:cubicBezTo>
                  <a:pt x="15442" y="3941"/>
                  <a:pt x="15364" y="3741"/>
                  <a:pt x="15256" y="3550"/>
                </a:cubicBezTo>
                <a:cubicBezTo>
                  <a:pt x="15148" y="3358"/>
                  <a:pt x="14989" y="2971"/>
                  <a:pt x="14904" y="2689"/>
                </a:cubicBezTo>
                <a:cubicBezTo>
                  <a:pt x="14818" y="2407"/>
                  <a:pt x="14695" y="2136"/>
                  <a:pt x="14629" y="2085"/>
                </a:cubicBezTo>
                <a:cubicBezTo>
                  <a:pt x="14564" y="2035"/>
                  <a:pt x="14511" y="1922"/>
                  <a:pt x="14511" y="1836"/>
                </a:cubicBezTo>
                <a:cubicBezTo>
                  <a:pt x="14511" y="1750"/>
                  <a:pt x="14448" y="1690"/>
                  <a:pt x="14370" y="1702"/>
                </a:cubicBezTo>
                <a:cubicBezTo>
                  <a:pt x="14293" y="1714"/>
                  <a:pt x="14245" y="1670"/>
                  <a:pt x="14263" y="1604"/>
                </a:cubicBezTo>
                <a:cubicBezTo>
                  <a:pt x="14281" y="1539"/>
                  <a:pt x="14223" y="1421"/>
                  <a:pt x="14135" y="1343"/>
                </a:cubicBezTo>
                <a:cubicBezTo>
                  <a:pt x="14047" y="1265"/>
                  <a:pt x="13943" y="1124"/>
                  <a:pt x="13902" y="1028"/>
                </a:cubicBezTo>
                <a:cubicBezTo>
                  <a:pt x="13861" y="932"/>
                  <a:pt x="13589" y="713"/>
                  <a:pt x="13298" y="540"/>
                </a:cubicBezTo>
                <a:cubicBezTo>
                  <a:pt x="12850" y="274"/>
                  <a:pt x="12604" y="205"/>
                  <a:pt x="11712" y="87"/>
                </a:cubicBezTo>
                <a:cubicBezTo>
                  <a:pt x="11180" y="17"/>
                  <a:pt x="10815" y="-11"/>
                  <a:pt x="10608" y="3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96" name="멘델레예프의 주기율표에는 당시까지 발견된 60여 종의…"/>
          <p:cNvSpPr txBox="1"/>
          <p:nvPr/>
        </p:nvSpPr>
        <p:spPr>
          <a:xfrm>
            <a:off x="762000" y="3261519"/>
            <a:ext cx="1318412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멘델레예프의 주기율표에는 당시까지 발견된 60여 종의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원소로는 채우지 못한 빈칸이 있었음</a:t>
            </a:r>
          </a:p>
        </p:txBody>
      </p:sp>
      <p:pic>
        <p:nvPicPr>
          <p:cNvPr id="197" name="멘델레예프의 주기율표.png" descr="멘델레예프의 주기율표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33109" y="1514553"/>
            <a:ext cx="8043444" cy="10686894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원자량 순서에 따른 원소의 성질이 주기율과 맞지 않을경우…"/>
          <p:cNvSpPr txBox="1"/>
          <p:nvPr/>
        </p:nvSpPr>
        <p:spPr>
          <a:xfrm>
            <a:off x="762000" y="5628661"/>
            <a:ext cx="13988796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원자량 순서에 따른 원소의 성질이 주기율과 맞지 않을경우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아직 발견되지 않은 원소가 있을것으로 예상하고 비워 둔 것</a:t>
            </a:r>
          </a:p>
        </p:txBody>
      </p:sp>
      <p:sp>
        <p:nvSpPr>
          <p:cNvPr id="199" name="그 빈칸은 이후에 원소들이 발견되면서 채워졌고…"/>
          <p:cNvSpPr txBox="1"/>
          <p:nvPr/>
        </p:nvSpPr>
        <p:spPr>
          <a:xfrm>
            <a:off x="762000" y="7995804"/>
            <a:ext cx="11949684" cy="322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그 빈칸은 이후에 원소들이 발견되면서 채워졌고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그의 주기율표는 현재 우리가 사용하는 주기율표의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토대가 됨.</a:t>
            </a:r>
          </a:p>
        </p:txBody>
      </p:sp>
      <p:sp>
        <p:nvSpPr>
          <p:cNvPr id="200" name="1. 원소의 주기율"/>
          <p:cNvSpPr txBox="1"/>
          <p:nvPr/>
        </p:nvSpPr>
        <p:spPr>
          <a:xfrm>
            <a:off x="351567" y="12947053"/>
            <a:ext cx="536248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1. 원소의 주기율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7" grpId="1"/>
      <p:bldP build="whole" bldLvl="1" animBg="1" rev="0" advAuto="0" spid="198" grpId="2"/>
      <p:bldP build="whole" bldLvl="1" animBg="1" rev="0" advAuto="0" spid="199" grpId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그룹화"/>
          <p:cNvGrpSpPr/>
          <p:nvPr/>
        </p:nvGrpSpPr>
        <p:grpSpPr>
          <a:xfrm>
            <a:off x="2156530" y="217165"/>
            <a:ext cx="20070940" cy="13281670"/>
            <a:chOff x="0" y="0"/>
            <a:chExt cx="20070939" cy="13281669"/>
          </a:xfrm>
        </p:grpSpPr>
        <p:pic>
          <p:nvPicPr>
            <p:cNvPr id="202" name="반전 주기율푠.png" descr="반전 주기율푠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0070940" cy="1328167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3" name="직사각형"/>
            <p:cNvSpPr/>
            <p:nvPr/>
          </p:nvSpPr>
          <p:spPr>
            <a:xfrm>
              <a:off x="1371325" y="197486"/>
              <a:ext cx="17328289" cy="127000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57200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  <p:sp>
          <p:nvSpPr>
            <p:cNvPr id="204" name="직사각형"/>
            <p:cNvSpPr/>
            <p:nvPr/>
          </p:nvSpPr>
          <p:spPr>
            <a:xfrm>
              <a:off x="2441400" y="1114642"/>
              <a:ext cx="10806119" cy="313299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57200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</p:grpSp>
      <p:sp>
        <p:nvSpPr>
          <p:cNvPr id="206" name="멘델레예프의 주기율표 이후, 발견된 원소들이…"/>
          <p:cNvSpPr txBox="1"/>
          <p:nvPr/>
        </p:nvSpPr>
        <p:spPr>
          <a:xfrm>
            <a:off x="762000" y="3117850"/>
            <a:ext cx="16098012" cy="748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멘델레예프의 주기율표 이후, 발견된 원소들이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더 많아짐에 따라 원자량 순서로 배열할 경우 원소들의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성질이 주기율과 맞지 않는 부분이 나타나게 되었다.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현대에 이르러 원자를 구성하는 입자들이 밝혀지면서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원소의 주기적인 성질이 원자량이 아니라 원자를 이루는 양성자의 수</a:t>
            </a:r>
          </a:p>
          <a:p>
            <a:pPr>
              <a:defRPr sz="9600">
                <a:solidFill>
                  <a:srgbClr val="FFFFFF"/>
                </a:solidFill>
              </a:defRPr>
            </a:pPr>
            <a:r>
              <a:t>즉! </a:t>
            </a:r>
            <a:r>
              <a:rPr b="1" sz="4800">
                <a:gradFill flip="none" rotWithShape="1">
                  <a:gsLst>
                    <a:gs pos="0">
                      <a:schemeClr val="accent6">
                        <a:satOff val="15236"/>
                        <a:lumOff val="17673"/>
                      </a:schemeClr>
                    </a:gs>
                    <a:gs pos="100000">
                      <a:schemeClr val="accent1">
                        <a:lumOff val="13575"/>
                      </a:schemeClr>
                    </a:gs>
                  </a:gsLst>
                  <a:lin ang="3960000" scaled="0"/>
                </a:gradFill>
              </a:rPr>
              <a:t>원자 번호</a:t>
            </a:r>
            <a:r>
              <a:rPr sz="4800"/>
              <a:t>와 관계가 있음이 밝혀졌다.</a:t>
            </a:r>
          </a:p>
        </p:txBody>
      </p:sp>
      <p:sp>
        <p:nvSpPr>
          <p:cNvPr id="207" name="1. 원소의 주기율"/>
          <p:cNvSpPr txBox="1"/>
          <p:nvPr/>
        </p:nvSpPr>
        <p:spPr>
          <a:xfrm>
            <a:off x="351567" y="12947053"/>
            <a:ext cx="536248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1. 원소의 주기율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14:warp dir="in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clickEffect" presetSubtype="0" presetID="6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205"/>
                                        </p:tgtEl>
                                      </p:cBhvr>
                                      <p:by x="53683" y="53683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276146 -0.227241" origin="layout" pathEditMode="relative">
                                      <p:cBhvr>
                                        <p:cTn id="9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5" grpId="1"/>
      <p:bldP build="whole" bldLvl="1" animBg="1" rev="0" advAuto="0" spid="207" grpId="3"/>
      <p:bldP build="whole" bldLvl="1" animBg="1" rev="0" advAuto="0" spid="206" grpId="4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" name="그룹화"/>
          <p:cNvGrpSpPr/>
          <p:nvPr/>
        </p:nvGrpSpPr>
        <p:grpSpPr>
          <a:xfrm>
            <a:off x="13538200" y="177800"/>
            <a:ext cx="10769600" cy="7126636"/>
            <a:chOff x="0" y="0"/>
            <a:chExt cx="10769600" cy="7126635"/>
          </a:xfrm>
        </p:grpSpPr>
        <p:pic>
          <p:nvPicPr>
            <p:cNvPr id="209" name="반전 주기율푠.png" descr="반전 주기율푠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0769600" cy="71266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10" name="직사각형"/>
            <p:cNvSpPr/>
            <p:nvPr/>
          </p:nvSpPr>
          <p:spPr>
            <a:xfrm>
              <a:off x="735821" y="105966"/>
              <a:ext cx="9297958" cy="681454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57200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  <p:sp>
          <p:nvSpPr>
            <p:cNvPr id="211" name="직사각형"/>
            <p:cNvSpPr/>
            <p:nvPr/>
          </p:nvSpPr>
          <p:spPr>
            <a:xfrm>
              <a:off x="1309998" y="598091"/>
              <a:ext cx="5798313" cy="1681090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57200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</p:grpSp>
      <p:sp>
        <p:nvSpPr>
          <p:cNvPr id="213" name="멘델레예프의 주기율표 이후, 발견된 원소들이…"/>
          <p:cNvSpPr txBox="1"/>
          <p:nvPr/>
        </p:nvSpPr>
        <p:spPr>
          <a:xfrm>
            <a:off x="762000" y="3117850"/>
            <a:ext cx="16098012" cy="748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멘델레예프의 주기율표 이후, 발견된 원소들이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더 많아짐에 따라 원자량 순서로 배열할 경우 원소들의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성질이 주기율과 맞지 않는 부분이 나타나게 되었다.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현대에 이르러 원자를 구성하는 입자들이 밝혀지면서 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원소의 주기적인 성질이 원자량이 아니라 원자를 이루는 양성자의 수</a:t>
            </a:r>
          </a:p>
          <a:p>
            <a:pPr>
              <a:defRPr sz="9600">
                <a:solidFill>
                  <a:srgbClr val="FFFFFF"/>
                </a:solidFill>
              </a:defRPr>
            </a:pPr>
            <a:r>
              <a:t>즉! </a:t>
            </a:r>
            <a:r>
              <a:rPr b="1" sz="4800">
                <a:gradFill flip="none" rotWithShape="1">
                  <a:gsLst>
                    <a:gs pos="0">
                      <a:schemeClr val="accent6">
                        <a:satOff val="15236"/>
                        <a:lumOff val="17673"/>
                      </a:schemeClr>
                    </a:gs>
                    <a:gs pos="100000">
                      <a:schemeClr val="accent1">
                        <a:lumOff val="13575"/>
                      </a:schemeClr>
                    </a:gs>
                  </a:gsLst>
                  <a:lin ang="3960000" scaled="0"/>
                </a:gradFill>
              </a:rPr>
              <a:t>원자 번호</a:t>
            </a:r>
            <a:r>
              <a:rPr sz="4800"/>
              <a:t>와 관계가 있음이 밝혀졌다.</a:t>
            </a:r>
          </a:p>
        </p:txBody>
      </p:sp>
      <p:sp>
        <p:nvSpPr>
          <p:cNvPr id="214" name="이것들이 족…"/>
          <p:cNvSpPr txBox="1"/>
          <p:nvPr/>
        </p:nvSpPr>
        <p:spPr>
          <a:xfrm>
            <a:off x="17175396" y="1034665"/>
            <a:ext cx="1736218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t>이것들이 족</a:t>
            </a:r>
          </a:p>
          <a:p>
            <a:pPr algn="ctr">
              <a:defRPr sz="2800">
                <a:solidFill>
                  <a:srgbClr val="FFFFFF"/>
                </a:solidFill>
              </a:defRPr>
            </a:pPr>
            <a:r>
              <a:t>↓</a:t>
            </a:r>
          </a:p>
        </p:txBody>
      </p:sp>
      <p:sp>
        <p:nvSpPr>
          <p:cNvPr id="215" name="이것들이 주기  →"/>
          <p:cNvSpPr txBox="1"/>
          <p:nvPr/>
        </p:nvSpPr>
        <p:spPr>
          <a:xfrm>
            <a:off x="10937759" y="1935617"/>
            <a:ext cx="2610083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이것들이 주기  →</a:t>
            </a:r>
          </a:p>
        </p:txBody>
      </p:sp>
      <p:sp>
        <p:nvSpPr>
          <p:cNvPr id="216" name="2. 원소 주기율표와 구조"/>
          <p:cNvSpPr txBox="1"/>
          <p:nvPr/>
        </p:nvSpPr>
        <p:spPr>
          <a:xfrm>
            <a:off x="351567" y="12947053"/>
            <a:ext cx="536248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2. 원소 주기율표와 구조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3. 개념정리"/>
          <p:cNvSpPr txBox="1"/>
          <p:nvPr/>
        </p:nvSpPr>
        <p:spPr>
          <a:xfrm>
            <a:off x="351567" y="12947053"/>
            <a:ext cx="536248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3. 개념정리</a:t>
            </a:r>
          </a:p>
        </p:txBody>
      </p:sp>
      <p:sp>
        <p:nvSpPr>
          <p:cNvPr id="219" name="개념정리!"/>
          <p:cNvSpPr txBox="1"/>
          <p:nvPr/>
        </p:nvSpPr>
        <p:spPr>
          <a:xfrm>
            <a:off x="7324090" y="5073650"/>
            <a:ext cx="9809481" cy="356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20000">
                <a:gradFill flip="none" rotWithShape="1">
                  <a:gsLst>
                    <a:gs pos="0">
                      <a:schemeClr val="accent6">
                        <a:satOff val="15236"/>
                        <a:lumOff val="17673"/>
                      </a:schemeClr>
                    </a:gs>
                    <a:gs pos="100000">
                      <a:schemeClr val="accent1">
                        <a:lumOff val="13575"/>
                      </a:schemeClr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개념정리!</a:t>
            </a:r>
          </a:p>
        </p:txBody>
      </p:sp>
      <p:sp>
        <p:nvSpPr>
          <p:cNvPr id="220" name="연구 초기의 과학자들은 60여가지의 원소들을 발견후 원소들의 특성을 기준으로 묶거나 배열하며 규칙성을 찾으려고 노력함 (가장 많이 쓰인 기준은 원자량)"/>
          <p:cNvSpPr txBox="1"/>
          <p:nvPr/>
        </p:nvSpPr>
        <p:spPr>
          <a:xfrm>
            <a:off x="133350" y="5969000"/>
            <a:ext cx="24117301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연구 초기의 과학자들은 60여가지의 원소들을 발견후 원소들의 특성을 기준으로 묶거나 배열하며 규칙성을 찾으려고 노력함 (가장 많이 쓰인 기준은 원자량)</a:t>
            </a:r>
          </a:p>
        </p:txBody>
      </p:sp>
      <p:sp>
        <p:nvSpPr>
          <p:cNvPr id="221" name="드미트리 멘델레예프가 원소 주기율표를 제안함 멘델레예프가 주기율을 배열한 주기율표를 발표"/>
          <p:cNvSpPr txBox="1"/>
          <p:nvPr/>
        </p:nvSpPr>
        <p:spPr>
          <a:xfrm>
            <a:off x="902970" y="6388099"/>
            <a:ext cx="22578061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rPr b="1">
                <a:gradFill flip="none" rotWithShape="1">
                  <a:gsLst>
                    <a:gs pos="0">
                      <a:srgbClr val="FFFFFF"/>
                    </a:gs>
                    <a:gs pos="48871">
                      <a:srgbClr val="0039A6"/>
                    </a:gs>
                    <a:gs pos="100000">
                      <a:srgbClr val="D52B1E"/>
                    </a:gs>
                  </a:gsLst>
                  <a:lin ang="5400000" scaled="0"/>
                </a:gradFill>
              </a:rPr>
              <a:t>드미트리 멘델레예프</a:t>
            </a:r>
            <a:r>
              <a:t>가 원소 주기율표를 제안함 멘델레예프가 주기율을 배열한 주기율표를 발표</a:t>
            </a:r>
          </a:p>
        </p:txBody>
      </p:sp>
      <p:sp>
        <p:nvSpPr>
          <p:cNvPr id="222" name="성질이 비슷한 원소끼리 일정한 간격을 두고 나타나는 현상을 주기율 이라고함"/>
          <p:cNvSpPr txBox="1"/>
          <p:nvPr/>
        </p:nvSpPr>
        <p:spPr>
          <a:xfrm>
            <a:off x="3012186" y="6388099"/>
            <a:ext cx="18359629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성질이 비슷한 원소끼리 일정한 간격을 두고 나타나는 현상을 </a:t>
            </a:r>
            <a:r>
              <a:rPr b="1">
                <a:gradFill flip="none" rotWithShape="1">
                  <a:gsLst>
                    <a:gs pos="0">
                      <a:schemeClr val="accent5"/>
                    </a:gs>
                    <a:gs pos="100000">
                      <a:schemeClr val="accent4">
                        <a:hueOff val="475731"/>
                        <a:satOff val="-4338"/>
                        <a:lumOff val="10182"/>
                      </a:schemeClr>
                    </a:gs>
                  </a:gsLst>
                  <a:lin ang="4765102" scaled="0"/>
                </a:gradFill>
              </a:rPr>
              <a:t>주기율</a:t>
            </a:r>
            <a:r>
              <a:t> 이라고함</a:t>
            </a:r>
          </a:p>
        </p:txBody>
      </p:sp>
      <p:sp>
        <p:nvSpPr>
          <p:cNvPr id="223" name="하지만 그는 원자량 순서에 따라 맞지 않는 원소가 있다고 생각하여 빈칸을 만듦"/>
          <p:cNvSpPr txBox="1"/>
          <p:nvPr/>
        </p:nvSpPr>
        <p:spPr>
          <a:xfrm>
            <a:off x="2859786" y="6388099"/>
            <a:ext cx="18664429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하지만 그는 원자량 순서에 따라 맞지 않는 원소가 있다고 생각하여 빈칸을 만듦</a:t>
            </a:r>
          </a:p>
        </p:txBody>
      </p:sp>
      <p:sp>
        <p:nvSpPr>
          <p:cNvPr id="224" name="그의 주기율표가 현재 우리가 사용하는 주기율표의 토대가 됨"/>
          <p:cNvSpPr txBox="1"/>
          <p:nvPr/>
        </p:nvSpPr>
        <p:spPr>
          <a:xfrm>
            <a:off x="139700" y="7556499"/>
            <a:ext cx="14363700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그의 주기율표가 현재 우리가 사용하는 주기율표의 토대가 됨</a:t>
            </a:r>
          </a:p>
        </p:txBody>
      </p:sp>
      <p:sp>
        <p:nvSpPr>
          <p:cNvPr id="225" name="주기율표의 가로줄은 주기 주기율표의 세로줄은 족…"/>
          <p:cNvSpPr txBox="1"/>
          <p:nvPr/>
        </p:nvSpPr>
        <p:spPr>
          <a:xfrm>
            <a:off x="139700" y="8623300"/>
            <a:ext cx="11949684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주기율표의 </a:t>
            </a:r>
            <a:r>
              <a:rPr b="1">
                <a:gradFill flip="none" rotWithShape="1">
                  <a:gsLst>
                    <a:gs pos="0">
                      <a:schemeClr val="accent3"/>
                    </a:gs>
                    <a:gs pos="100000">
                      <a:schemeClr val="accent4">
                        <a:hueOff val="475731"/>
                        <a:satOff val="-4338"/>
                        <a:lumOff val="10182"/>
                      </a:schemeClr>
                    </a:gs>
                  </a:gsLst>
                  <a:lin ang="16200000" scaled="0"/>
                </a:gradFill>
              </a:rPr>
              <a:t>가로</a:t>
            </a:r>
            <a:r>
              <a:t>줄은 </a:t>
            </a:r>
            <a:r>
              <a:rPr b="1">
                <a:solidFill>
                  <a:schemeClr val="accent1">
                    <a:lumOff val="13575"/>
                  </a:schemeClr>
                </a:solidFill>
              </a:rPr>
              <a:t>주기</a:t>
            </a:r>
            <a:r>
              <a:t> 주기율표의 </a:t>
            </a:r>
            <a:r>
              <a:rPr b="1">
                <a:gradFill flip="none" rotWithShape="1">
                  <a:gsLst>
                    <a:gs pos="0">
                      <a:schemeClr val="accent3"/>
                    </a:gs>
                    <a:gs pos="100000">
                      <a:schemeClr val="accent4">
                        <a:hueOff val="475731"/>
                        <a:satOff val="-4338"/>
                        <a:lumOff val="10182"/>
                      </a:schemeClr>
                    </a:gs>
                  </a:gsLst>
                  <a:lin ang="10800000" scaled="0"/>
                </a:gradFill>
              </a:rPr>
              <a:t>세로</a:t>
            </a:r>
            <a:r>
              <a:t>줄은 </a:t>
            </a:r>
            <a:r>
              <a:rPr b="1">
                <a:solidFill>
                  <a:schemeClr val="accent1">
                    <a:lumOff val="13575"/>
                  </a:schemeClr>
                </a:solidFill>
              </a:rPr>
              <a:t>족</a:t>
            </a:r>
            <a:endParaRPr b="1"/>
          </a:p>
          <a:p>
            <a:pPr>
              <a:defRPr>
                <a:solidFill>
                  <a:srgbClr val="FFFFFF"/>
                </a:solidFill>
              </a:defRPr>
            </a:pPr>
            <a:r>
              <a:t>주기율표는 </a:t>
            </a:r>
            <a:r>
              <a:rPr b="1">
                <a:gradFill flip="none" rotWithShape="1">
                  <a:gsLst>
                    <a:gs pos="0">
                      <a:schemeClr val="accent5">
                        <a:hueOff val="106044"/>
                        <a:satOff val="10158"/>
                        <a:lumOff val="16042"/>
                      </a:schemeClr>
                    </a:gs>
                    <a:gs pos="100000">
                      <a:schemeClr val="accent4">
                        <a:hueOff val="475731"/>
                        <a:satOff val="-4338"/>
                        <a:lumOff val="10182"/>
                      </a:schemeClr>
                    </a:gs>
                  </a:gsLst>
                  <a:lin ang="3960000" scaled="0"/>
                </a:gradFill>
              </a:rPr>
              <a:t>원자번호</a:t>
            </a:r>
            <a:r>
              <a:t>와 관계 있음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clickEffect" presetSubtype="0" presetID="6" grpId="1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219"/>
                                        </p:tgtEl>
                                      </p:cBhvr>
                                      <p:by x="53201" y="53201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path" nodeType="with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1510 -0.412270" origin="layout" pathEditMode="relative">
                                      <p:cBhvr>
                                        <p:cTn id="9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path" nodeType="clickEffect" presetSubtype="0" presetID="-1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00000 -0.256287" origin="layout" pathEditMode="relative">
                                      <p:cBhvr>
                                        <p:cTn id="17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path" nodeType="clickEffect" presetSubtype="0" presetID="-1" grpId="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31302 -0.148148" origin="layout" pathEditMode="relative">
                                      <p:cBhvr>
                                        <p:cTn id="25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path" nodeType="clickEffect" presetSubtype="0" presetID="-1" grpId="8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117802 -0.070370" origin="layout" pathEditMode="relative">
                                      <p:cBhvr>
                                        <p:cTn id="33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Class="path" nodeType="clickEffect" presetSubtype="0" presetID="-1" grpId="10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111552 0.007407" origin="layout" pathEditMode="relative">
                                      <p:cBhvr>
                                        <p:cTn id="41" dur="10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Class="entr" nodeType="clickEffect" presetSubtype="0" presetID="1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click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3" grpId="9"/>
      <p:bldP build="whole" bldLvl="1" animBg="1" rev="0" advAuto="0" spid="224" grpId="11"/>
      <p:bldP build="whole" bldLvl="1" animBg="1" rev="0" advAuto="0" spid="221" grpId="5"/>
      <p:bldP build="whole" bldLvl="1" animBg="1" rev="0" advAuto="0" spid="225" grpId="12"/>
      <p:bldP build="whole" bldLvl="1" animBg="1" rev="0" advAuto="0" spid="220" grpId="3"/>
      <p:bldP build="whole" bldLvl="1" animBg="1" rev="0" advAuto="0" spid="219" grpId="1"/>
      <p:bldP build="whole" bldLvl="1" animBg="1" rev="0" advAuto="0" spid="222" grpId="7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Next-DemiBold"/>
        <a:ea typeface="AvenirNext-DemiBold"/>
        <a:cs typeface="AvenirNext-DemiBold"/>
      </a:majorFont>
      <a:minorFont>
        <a:latin typeface="AvenirNext-DemiBold"/>
        <a:ea typeface="AvenirNext-DemiBold"/>
        <a:cs typeface="AvenirNext-D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AvenirNext-DemiBold"/>
        <a:ea typeface="AvenirNext-DemiBold"/>
        <a:cs typeface="AvenirNext-DemiBold"/>
      </a:majorFont>
      <a:minorFont>
        <a:latin typeface="AvenirNext-DemiBold"/>
        <a:ea typeface="AvenirNext-DemiBold"/>
        <a:cs typeface="AvenirNext-D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Regular"/>
            <a:ea typeface="Avenir Next Regular"/>
            <a:cs typeface="Avenir Next Regular"/>
            <a:sym typeface="Avenir N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